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8" r:id="rId2"/>
    <p:sldId id="269" r:id="rId3"/>
    <p:sldId id="273" r:id="rId4"/>
    <p:sldId id="272" r:id="rId5"/>
    <p:sldId id="275" r:id="rId6"/>
    <p:sldId id="277" r:id="rId7"/>
    <p:sldId id="278" r:id="rId8"/>
    <p:sldId id="281" r:id="rId9"/>
    <p:sldId id="282" r:id="rId10"/>
    <p:sldId id="283" r:id="rId11"/>
    <p:sldId id="284" r:id="rId12"/>
    <p:sldId id="350" r:id="rId13"/>
    <p:sldId id="349" r:id="rId14"/>
    <p:sldId id="351" r:id="rId15"/>
    <p:sldId id="297" r:id="rId16"/>
    <p:sldId id="330" r:id="rId17"/>
    <p:sldId id="331" r:id="rId18"/>
    <p:sldId id="302" r:id="rId19"/>
    <p:sldId id="303" r:id="rId20"/>
    <p:sldId id="304" r:id="rId21"/>
    <p:sldId id="324" r:id="rId22"/>
    <p:sldId id="305" r:id="rId23"/>
    <p:sldId id="309" r:id="rId24"/>
    <p:sldId id="310" r:id="rId25"/>
    <p:sldId id="325" r:id="rId26"/>
    <p:sldId id="326" r:id="rId27"/>
    <p:sldId id="311" r:id="rId28"/>
    <p:sldId id="323" r:id="rId29"/>
    <p:sldId id="327" r:id="rId30"/>
    <p:sldId id="312" r:id="rId31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5"/>
    <p:restoredTop sz="91297"/>
  </p:normalViewPr>
  <p:slideViewPr>
    <p:cSldViewPr snapToGrid="0" snapToObjects="1">
      <p:cViewPr varScale="1">
        <p:scale>
          <a:sx n="108" d="100"/>
          <a:sy n="108" d="100"/>
        </p:scale>
        <p:origin x="192" y="512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70300" y="1313387"/>
            <a:ext cx="7888582" cy="328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redigere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83" y="4767264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08.02.2018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0056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16" name="Rett linje 15"/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US" sz="3200" dirty="0"/>
              <a:t>Teaching Inflection Without Paradigms</a:t>
            </a:r>
            <a:endParaRPr lang="en-US" sz="3200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524329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>
                <a:latin typeface="+mn-lt"/>
              </a:rPr>
              <a:t>Francis M. </a:t>
            </a:r>
            <a:r>
              <a:rPr lang="en-US" sz="1800" dirty="0" err="1">
                <a:latin typeface="+mn-lt"/>
              </a:rPr>
              <a:t>Tyers</a:t>
            </a:r>
            <a:r>
              <a:rPr lang="cs-CZ" sz="1800" dirty="0">
                <a:latin typeface="+mn-lt"/>
              </a:rPr>
              <a:t>, </a:t>
            </a:r>
            <a:r>
              <a:rPr lang="cs-CZ" sz="1800" dirty="0" err="1">
                <a:latin typeface="+mn-lt"/>
              </a:rPr>
              <a:t>Higher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School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of</a:t>
            </a:r>
            <a:r>
              <a:rPr lang="cs-CZ" sz="1800" dirty="0">
                <a:latin typeface="+mn-lt"/>
              </a:rPr>
              <a:t> </a:t>
            </a:r>
            <a:r>
              <a:rPr lang="cs-CZ" sz="1800" dirty="0" err="1">
                <a:latin typeface="+mn-lt"/>
              </a:rPr>
              <a:t>Economics</a:t>
            </a:r>
            <a:r>
              <a:rPr lang="ru-RU" sz="1800" dirty="0">
                <a:latin typeface="+mn-lt"/>
              </a:rPr>
              <a:t>, </a:t>
            </a:r>
            <a:r>
              <a:rPr lang="cs-CZ" sz="1800" dirty="0" err="1">
                <a:latin typeface="+mn-lt"/>
              </a:rPr>
              <a:t>Moscow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0F01CBE-C46A-C741-8CA5-8E16B68B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3" y="3384973"/>
            <a:ext cx="1740076" cy="174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17393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13235" y="3687366"/>
            <a:ext cx="36516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InsSg</a:t>
            </a:r>
            <a:r>
              <a:rPr lang="nb-NO" sz="2100" b="1" dirty="0"/>
              <a:t> </a:t>
            </a:r>
            <a:r>
              <a:rPr lang="ru-RU" sz="2100" b="1" dirty="0"/>
              <a:t>стать</a:t>
            </a:r>
            <a:r>
              <a:rPr lang="cs-CZ" sz="2100" b="1" dirty="0"/>
              <a:t>/</a:t>
            </a:r>
            <a:r>
              <a:rPr lang="ru-RU" sz="2100" b="1" dirty="0"/>
              <a:t>быть чемпионом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become</a:t>
            </a:r>
            <a:r>
              <a:rPr lang="nb-NO" sz="2100" b="1" dirty="0"/>
              <a:t>/be </a:t>
            </a:r>
            <a:r>
              <a:rPr lang="nb-NO" sz="2100" b="1" dirty="0" err="1"/>
              <a:t>the</a:t>
            </a:r>
            <a:r>
              <a:rPr lang="nb-NO" sz="2100" b="1" dirty="0"/>
              <a:t> champion’</a:t>
            </a:r>
            <a:endParaRPr lang="en-US" sz="2100" b="1" dirty="0"/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3268266" y="308372"/>
            <a:ext cx="35754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NomPl</a:t>
            </a:r>
            <a:r>
              <a:rPr lang="nb-NO" sz="2100" b="1" dirty="0"/>
              <a:t> </a:t>
            </a:r>
            <a:r>
              <a:rPr lang="ru-RU" sz="2100" b="1" dirty="0"/>
              <a:t>аналитики отмечают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analysts</a:t>
            </a:r>
            <a:r>
              <a:rPr lang="nb-NO" sz="2100" b="1" dirty="0"/>
              <a:t> make </a:t>
            </a:r>
            <a:r>
              <a:rPr lang="nb-NO" sz="2100" b="1" dirty="0" err="1"/>
              <a:t>the</a:t>
            </a:r>
            <a:r>
              <a:rPr lang="nb-NO" sz="2100" b="1" dirty="0"/>
              <a:t> </a:t>
            </a:r>
            <a:r>
              <a:rPr lang="nb-NO" sz="2100" b="1" dirty="0" err="1"/>
              <a:t>point</a:t>
            </a:r>
            <a:r>
              <a:rPr lang="nb-NO" sz="2100" b="1" dirty="0"/>
              <a:t> </a:t>
            </a:r>
            <a:r>
              <a:rPr lang="nb-NO" sz="2100" b="1" dirty="0" err="1"/>
              <a:t>that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41968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4994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48E322-DBC3-0443-BFA3-F2563E44E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6" y="3689784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High frequency nouns in Czech show the same pattern</a:t>
            </a:r>
          </a:p>
        </p:txBody>
      </p:sp>
    </p:spTree>
    <p:extLst>
      <p:ext uri="{BB962C8B-B14F-4D97-AF65-F5344CB8AC3E}">
        <p14:creationId xmlns:p14="http://schemas.microsoft.com/office/powerpoint/2010/main" val="184769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48716-1569-CA4D-9545-B64500CB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-901701"/>
            <a:ext cx="8572500" cy="61707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F487191-D3D1-194A-B287-79481AE8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6" y="3689784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High frequency nouns in Czech show the same pattern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FC5699B-01AB-2049-99E1-339B8397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1536"/>
            <a:ext cx="3575447" cy="1313259"/>
          </a:xfrm>
          <a:prstGeom prst="wedgeRoundRectCallout">
            <a:avLst>
              <a:gd name="adj1" fmla="val 33004"/>
              <a:gd name="adj2" fmla="val -70118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LocSg</a:t>
            </a:r>
            <a:r>
              <a:rPr lang="nb-NO" sz="2100" b="1" dirty="0"/>
              <a:t> </a:t>
            </a:r>
            <a:r>
              <a:rPr lang="nb-NO" sz="2100" b="1" i="1" dirty="0"/>
              <a:t>p</a:t>
            </a:r>
            <a:r>
              <a:rPr lang="cs-CZ" sz="2100" b="1" i="1" dirty="0" err="1"/>
              <a:t>řípad</a:t>
            </a:r>
            <a:r>
              <a:rPr lang="cs-CZ" sz="2100" b="1" dirty="0"/>
              <a:t> </a:t>
            </a:r>
            <a:r>
              <a:rPr lang="nb-NO" sz="2100" b="1" dirty="0"/>
              <a:t>‘case’</a:t>
            </a:r>
            <a:r>
              <a:rPr lang="cs-CZ" sz="2100" b="1" dirty="0"/>
              <a:t>, </a:t>
            </a:r>
            <a:r>
              <a:rPr lang="cs-CZ" sz="2100" b="1" i="1" dirty="0"/>
              <a:t>základ</a:t>
            </a:r>
            <a:r>
              <a:rPr lang="nb-NO" sz="2100" b="1" dirty="0"/>
              <a:t> ‘</a:t>
            </a:r>
            <a:r>
              <a:rPr lang="nb-NO" sz="2100" b="1" dirty="0" err="1"/>
              <a:t>foundation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doba</a:t>
            </a:r>
            <a:r>
              <a:rPr lang="nb-NO" sz="2100" b="1" dirty="0"/>
              <a:t> ‘time </a:t>
            </a:r>
            <a:r>
              <a:rPr lang="nb-NO" sz="2100" b="1" dirty="0" err="1"/>
              <a:t>period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oblast</a:t>
            </a:r>
            <a:r>
              <a:rPr lang="nb-NO" sz="2100" b="1" dirty="0"/>
              <a:t> ‘region’</a:t>
            </a:r>
            <a:r>
              <a:rPr lang="cs-CZ" sz="2100" b="1" dirty="0"/>
              <a:t>, </a:t>
            </a:r>
            <a:r>
              <a:rPr lang="cs-CZ" sz="2100" b="1" i="1" dirty="0"/>
              <a:t>kolo</a:t>
            </a:r>
            <a:r>
              <a:rPr lang="nb-NO" sz="2100" b="1" dirty="0"/>
              <a:t> ‘</a:t>
            </a:r>
            <a:r>
              <a:rPr lang="nb-NO" sz="2100" b="1" dirty="0" err="1"/>
              <a:t>bicycle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trh</a:t>
            </a:r>
            <a:r>
              <a:rPr lang="nb-NO" sz="2100" b="1" dirty="0"/>
              <a:t> ‘</a:t>
            </a:r>
            <a:r>
              <a:rPr lang="nb-NO" sz="2100" b="1" dirty="0" err="1"/>
              <a:t>market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C9AAD7E-1B96-7F4C-9033-A1F9D573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52" y="-21081"/>
            <a:ext cx="3575447" cy="1313259"/>
          </a:xfrm>
          <a:prstGeom prst="wedgeRoundRectCallout">
            <a:avLst>
              <a:gd name="adj1" fmla="val 44296"/>
              <a:gd name="adj2" fmla="val 6371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LocPl</a:t>
            </a:r>
            <a:r>
              <a:rPr lang="nb-NO" sz="2100" b="1" dirty="0"/>
              <a:t> </a:t>
            </a:r>
            <a:r>
              <a:rPr lang="nb-NO" sz="2100" b="1" i="1" dirty="0" err="1"/>
              <a:t>volba</a:t>
            </a:r>
            <a:r>
              <a:rPr lang="nb-NO" sz="2100" b="1" dirty="0"/>
              <a:t> ‘</a:t>
            </a:r>
            <a:r>
              <a:rPr lang="nb-NO" sz="2100" b="1" dirty="0" err="1"/>
              <a:t>election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nb-NO" sz="2100" b="1" i="1" dirty="0" err="1"/>
              <a:t>podm</a:t>
            </a:r>
            <a:r>
              <a:rPr lang="cs-CZ" sz="2100" b="1" i="1" dirty="0" err="1"/>
              <a:t>ínka</a:t>
            </a:r>
            <a:r>
              <a:rPr lang="nb-NO" sz="2100" b="1" dirty="0"/>
              <a:t> ‘</a:t>
            </a:r>
            <a:r>
              <a:rPr lang="cs-CZ" sz="2100" b="1" dirty="0" err="1"/>
              <a:t>condition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země</a:t>
            </a:r>
            <a:r>
              <a:rPr lang="nb-NO" sz="2100" b="1" dirty="0"/>
              <a:t> ‘</a:t>
            </a:r>
            <a:r>
              <a:rPr lang="cs-CZ" sz="2100" b="1" dirty="0"/>
              <a:t>country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16F472E-BE7B-DB4D-93D6-539C05478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101" y="80782"/>
            <a:ext cx="3575447" cy="1313259"/>
          </a:xfrm>
          <a:prstGeom prst="wedgeRoundRectCallout">
            <a:avLst>
              <a:gd name="adj1" fmla="val -26449"/>
              <a:gd name="adj2" fmla="val 8632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cs-CZ" sz="2100" b="1" dirty="0" err="1"/>
              <a:t>GenPl</a:t>
            </a:r>
            <a:r>
              <a:rPr lang="nb-NO" sz="2100" b="1" dirty="0"/>
              <a:t> </a:t>
            </a:r>
            <a:r>
              <a:rPr lang="cs-CZ" sz="2100" b="1" dirty="0"/>
              <a:t> koruna </a:t>
            </a:r>
            <a:r>
              <a:rPr lang="nb-NO" sz="2100" b="1" dirty="0"/>
              <a:t>‘c</a:t>
            </a:r>
            <a:r>
              <a:rPr lang="cs-CZ" sz="2100" b="1" dirty="0" err="1"/>
              <a:t>rown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dolar</a:t>
            </a:r>
            <a:r>
              <a:rPr lang="nb-NO" sz="2100" b="1" dirty="0"/>
              <a:t> ‘</a:t>
            </a:r>
            <a:r>
              <a:rPr lang="cs-CZ" sz="2100" b="1" dirty="0" err="1"/>
              <a:t>dollar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milión</a:t>
            </a:r>
            <a:r>
              <a:rPr lang="nb-NO" sz="2100" b="1" dirty="0"/>
              <a:t> ‘</a:t>
            </a:r>
            <a:r>
              <a:rPr lang="cs-CZ" sz="2100" b="1" dirty="0" err="1"/>
              <a:t>million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procento</a:t>
            </a:r>
            <a:r>
              <a:rPr lang="nb-NO" sz="2100" b="1" dirty="0"/>
              <a:t> ‘</a:t>
            </a:r>
            <a:r>
              <a:rPr lang="cs-CZ" sz="2100" b="1" dirty="0" err="1"/>
              <a:t>percent</a:t>
            </a:r>
            <a:r>
              <a:rPr lang="nb-NO" sz="2100" b="1" dirty="0"/>
              <a:t>’</a:t>
            </a:r>
            <a:endParaRPr lang="en-US" sz="2100" b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F6DDB77-B33C-7E48-BB2F-6D860939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503" y="3689784"/>
            <a:ext cx="3575447" cy="1313259"/>
          </a:xfrm>
          <a:prstGeom prst="wedgeRoundRectCallout">
            <a:avLst>
              <a:gd name="adj1" fmla="val -37741"/>
              <a:gd name="adj2" fmla="val -10900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cs-CZ" sz="2100" b="1" dirty="0" err="1"/>
              <a:t>DatPl</a:t>
            </a:r>
            <a:r>
              <a:rPr lang="nb-NO" sz="2100" b="1" dirty="0"/>
              <a:t> </a:t>
            </a:r>
            <a:r>
              <a:rPr lang="cs-CZ" sz="2100" b="1" i="1" dirty="0"/>
              <a:t>občan</a:t>
            </a:r>
            <a:r>
              <a:rPr lang="cs-CZ" sz="2100" b="1" dirty="0"/>
              <a:t> </a:t>
            </a:r>
            <a:r>
              <a:rPr lang="nb-NO" sz="2100" b="1" dirty="0"/>
              <a:t>‘</a:t>
            </a:r>
            <a:r>
              <a:rPr lang="cs-CZ" sz="2100" b="1" dirty="0" err="1"/>
              <a:t>citizen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podnikatel</a:t>
            </a:r>
            <a:r>
              <a:rPr lang="nb-NO" sz="2100" b="1" dirty="0"/>
              <a:t> ‘</a:t>
            </a:r>
            <a:r>
              <a:rPr lang="cs-CZ" sz="2100" b="1" dirty="0"/>
              <a:t>businessman</a:t>
            </a:r>
            <a:r>
              <a:rPr lang="nb-NO" sz="2100" b="1" dirty="0"/>
              <a:t>’</a:t>
            </a:r>
            <a:r>
              <a:rPr lang="cs-CZ" sz="2100" b="1" dirty="0"/>
              <a:t>, </a:t>
            </a:r>
            <a:r>
              <a:rPr lang="cs-CZ" sz="2100" b="1" i="1" dirty="0"/>
              <a:t>dítě</a:t>
            </a:r>
            <a:r>
              <a:rPr lang="nb-NO" sz="2100" b="1" dirty="0"/>
              <a:t> ‘</a:t>
            </a:r>
            <a:r>
              <a:rPr lang="cs-CZ" sz="2100" b="1" dirty="0" err="1"/>
              <a:t>child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68236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3108486" y="684642"/>
            <a:ext cx="436960" cy="2470815"/>
          </a:xfrm>
          <a:prstGeom prst="leftBrace">
            <a:avLst>
              <a:gd name="adj1" fmla="val 8318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484855" y="470297"/>
            <a:ext cx="3613547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68057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6614906" y="511434"/>
            <a:ext cx="436959" cy="2897531"/>
          </a:xfrm>
          <a:prstGeom prst="leftBrace">
            <a:avLst>
              <a:gd name="adj1" fmla="val 8322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781973" y="547359"/>
            <a:ext cx="4019998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testing data</a:t>
            </a:r>
          </a:p>
        </p:txBody>
      </p:sp>
    </p:spTree>
    <p:extLst>
      <p:ext uri="{BB962C8B-B14F-4D97-AF65-F5344CB8AC3E}">
        <p14:creationId xmlns:p14="http://schemas.microsoft.com/office/powerpoint/2010/main" val="97223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1260873" y="720329"/>
          <a:ext cx="6740127" cy="4445083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9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Frequency &amp;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Lemma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POS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Parse of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1447 может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1286 года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999 лет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832 году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813 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Animacy=Inan|Case=Acc|Gender=Neut|Number=Sing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678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могут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Aspect=Imp|Mood=Ind|Number=Plur|Person=3|Tense=Pres|VerbForm=Fin|Voice=Act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люди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Animacy=Anim|Case=Nom|Gender=Masc|Number=Plur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543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436 является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являться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416 случае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случай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411 людей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403 страны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страна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400 жизни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жизнь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0259" name="TextBox 4"/>
          <p:cNvSpPr txBox="1">
            <a:spLocks noChangeArrowheads="1"/>
          </p:cNvSpPr>
          <p:nvPr/>
        </p:nvSpPr>
        <p:spPr bwMode="auto">
          <a:xfrm>
            <a:off x="1208689" y="179785"/>
            <a:ext cx="6855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+mj-lt"/>
              </a:rPr>
              <a:t>Data for training and testing from </a:t>
            </a:r>
            <a:r>
              <a:rPr lang="en-US" altLang="en-US" sz="2800" b="1" dirty="0" err="1">
                <a:latin typeface="+mj-lt"/>
              </a:rPr>
              <a:t>SynTagRus</a:t>
            </a:r>
            <a:endParaRPr lang="en-US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31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</a:rPr>
              <a:t>Evidence for strategically focusing learning on key forms and constructions (instead of full paradigms)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376322"/>
            <a:ext cx="5572845" cy="353592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Russian and the relationship between </a:t>
            </a:r>
            <a:r>
              <a:rPr lang="en-US" sz="2000" b="1" dirty="0">
                <a:latin typeface="+mn-lt"/>
              </a:rPr>
              <a:t>paradigm size and number of full paradigms for nouns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There are </a:t>
            </a:r>
            <a:r>
              <a:rPr lang="en-US" sz="2000" b="1" dirty="0">
                <a:latin typeface="+mn-lt"/>
              </a:rPr>
              <a:t>1-3 word </a:t>
            </a:r>
            <a:r>
              <a:rPr lang="en-US" sz="2000" dirty="0">
                <a:latin typeface="+mn-lt"/>
              </a:rPr>
              <a:t>forms that account for most of the frequency of any word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Those 1-3 word forms are </a:t>
            </a:r>
            <a:r>
              <a:rPr lang="en-US" sz="2000" b="1" dirty="0">
                <a:latin typeface="+mn-lt"/>
              </a:rPr>
              <a:t>motivated by typical  grammatical constructions and collocations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In aggregate, </a:t>
            </a:r>
            <a:r>
              <a:rPr lang="en-US" sz="2000" b="1" dirty="0">
                <a:latin typeface="+mn-lt"/>
              </a:rPr>
              <a:t>partially overlapping subsets of forms populate the space of  the paradigm</a:t>
            </a:r>
          </a:p>
          <a:p>
            <a:pPr>
              <a:defRPr/>
            </a:pPr>
            <a:r>
              <a:rPr lang="en-US" sz="2000" b="1" dirty="0">
                <a:latin typeface="+mn-lt"/>
              </a:rPr>
              <a:t>Computational experiment </a:t>
            </a:r>
            <a:r>
              <a:rPr lang="en-US" sz="2000" dirty="0">
                <a:latin typeface="+mn-lt"/>
              </a:rPr>
              <a:t>comparing training on full paradigms vs. single forms</a:t>
            </a:r>
          </a:p>
        </p:txBody>
      </p:sp>
      <p:pic>
        <p:nvPicPr>
          <p:cNvPr id="4" name="Picture 4" descr="mage result for overpacked suitcas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8" b="9814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62" y="1168849"/>
            <a:ext cx="3142938" cy="23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001062" y="3657600"/>
            <a:ext cx="2796098" cy="1093076"/>
          </a:xfrm>
          <a:prstGeom prst="wedgeRoundRectCallout">
            <a:avLst>
              <a:gd name="adj1" fmla="val -11513"/>
              <a:gd name="adj2" fmla="val -10384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Memorizing full paradigms for all words is like overstuffing your suitcase</a:t>
            </a:r>
          </a:p>
        </p:txBody>
      </p:sp>
    </p:spTree>
    <p:extLst>
      <p:ext uri="{BB962C8B-B14F-4D97-AF65-F5344CB8AC3E}">
        <p14:creationId xmlns:p14="http://schemas.microsoft.com/office/powerpoint/2010/main" val="898895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63477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253655" y="0"/>
            <a:ext cx="2063396" cy="74623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Maybe not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1001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1511033"/>
            <a:ext cx="3242072" cy="2437209"/>
          </a:xfrm>
          <a:prstGeom prst="wedgeRoundRectCallout">
            <a:avLst>
              <a:gd name="adj1" fmla="val 77103"/>
              <a:gd name="adj2" fmla="val -284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Excess data is probably overpopulating the search domain </a:t>
            </a:r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2234794"/>
            <a:ext cx="5044966" cy="33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0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  <p:pic>
        <p:nvPicPr>
          <p:cNvPr id="4" name="Picture 2" descr="mage result for travel l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565" r="2407" b="12012"/>
          <a:stretch/>
        </p:blipFill>
        <p:spPr bwMode="auto">
          <a:xfrm>
            <a:off x="4099033" y="642903"/>
            <a:ext cx="2448911" cy="2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+mj-lt"/>
                <a:ea typeface="ＭＳ Ｐゴシック" charset="-128"/>
                <a:cs typeface="Open Sans" charset="0"/>
              </a:rPr>
              <a:t>What this means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A given word typically appears in only a handful of forms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Those word forms are motivated by constructions and collocations most typical for the word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only on the most typical word forms attested for given lexemes: accuracy increases and severity of errors decreases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packed suitc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3641"/>
          <a:stretch/>
        </p:blipFill>
        <p:spPr bwMode="auto">
          <a:xfrm>
            <a:off x="3962402" y="1382787"/>
            <a:ext cx="5528439" cy="3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So how can we escape from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this overstuffed suitcase?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6488" y="1319786"/>
            <a:ext cx="3669995" cy="382371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Textbooks have always focused on certain forms and constructions</a:t>
            </a:r>
          </a:p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Now we can do this in a scientific,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85689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ge result for packing ligh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/>
          <a:stretch/>
        </p:blipFill>
        <p:spPr bwMode="auto">
          <a:xfrm>
            <a:off x="-77926" y="-21020"/>
            <a:ext cx="9226931" cy="51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5048" y="1744717"/>
            <a:ext cx="51710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Find the 1-3 most common forms of the high-frequency words students need to know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Find the grammatical constructions and collocations that motivate those 1-3 word forms</a:t>
            </a:r>
          </a:p>
        </p:txBody>
      </p:sp>
    </p:spTree>
    <p:extLst>
      <p:ext uri="{BB962C8B-B14F-4D97-AF65-F5344CB8AC3E}">
        <p14:creationId xmlns:p14="http://schemas.microsoft.com/office/powerpoint/2010/main" val="90597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557213" indent="-214313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857250" indent="-171450">
              <a:spcBef>
                <a:spcPct val="20000"/>
              </a:spcBef>
              <a:buFont typeface="Arial" charset="0"/>
              <a:buChar char="•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200150" indent="-171450">
              <a:spcBef>
                <a:spcPct val="20000"/>
              </a:spcBef>
              <a:buFont typeface="Arial" charset="0"/>
              <a:buChar char="–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1543050" indent="-171450">
              <a:spcBef>
                <a:spcPct val="20000"/>
              </a:spcBef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41D8E3-946C-1C4F-9EAD-ECFD8F580EFC}" type="slidenum">
              <a:rPr lang="en-US" altLang="en-US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26" y="371475"/>
            <a:ext cx="6800850" cy="4772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777853" y="15486"/>
            <a:ext cx="27753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 err="1">
                <a:latin typeface="Calibri" charset="0"/>
              </a:rPr>
              <a:t>Zipf’s</a:t>
            </a:r>
            <a:r>
              <a:rPr lang="en-US" altLang="en-US" sz="3000" dirty="0">
                <a:latin typeface="Calibri" charset="0"/>
              </a:rPr>
              <a:t> Law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0036" y="457974"/>
            <a:ext cx="4550979" cy="16825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ru-RU" sz="2000" dirty="0">
                <a:ea typeface="Arial" charset="0"/>
                <a:cs typeface="Arial" charset="0"/>
              </a:rPr>
              <a:t>Т</a:t>
            </a:r>
            <a:r>
              <a:rPr lang="en-US" sz="2000" dirty="0">
                <a:ea typeface="Arial" charset="0"/>
                <a:cs typeface="Arial" charset="0"/>
              </a:rPr>
              <a:t>he frequency of a word is inversely proportional to its frequency rank</a:t>
            </a:r>
            <a:endParaRPr lang="ru-RU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nb-NO" sz="2000" dirty="0" err="1">
                <a:ea typeface="Arial" charset="0"/>
                <a:cs typeface="Arial" charset="0"/>
              </a:rPr>
              <a:t>Zipf’s</a:t>
            </a:r>
            <a:r>
              <a:rPr lang="nb-NO" sz="2000" dirty="0">
                <a:ea typeface="Arial" charset="0"/>
                <a:cs typeface="Arial" charset="0"/>
              </a:rPr>
              <a:t> Law </a:t>
            </a:r>
            <a:r>
              <a:rPr lang="nb-NO" sz="2000" dirty="0" err="1">
                <a:ea typeface="Arial" charset="0"/>
                <a:cs typeface="Arial" charset="0"/>
              </a:rPr>
              <a:t>scales</a:t>
            </a:r>
            <a:r>
              <a:rPr lang="nb-NO" sz="2000" dirty="0">
                <a:ea typeface="Arial" charset="0"/>
                <a:cs typeface="Arial" charset="0"/>
              </a:rPr>
              <a:t> up </a:t>
            </a:r>
            <a:r>
              <a:rPr lang="nb-NO" sz="2000" dirty="0" err="1">
                <a:ea typeface="Arial" charset="0"/>
                <a:cs typeface="Arial" charset="0"/>
              </a:rPr>
              <a:t>infinitely</a:t>
            </a:r>
            <a:endParaRPr lang="nb-NO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50% or more of all unique words are </a:t>
            </a:r>
            <a:r>
              <a:rPr lang="en-US" sz="2000" b="1" dirty="0">
                <a:ea typeface="Arial" charset="0"/>
                <a:cs typeface="Arial" charset="0"/>
              </a:rPr>
              <a:t>hapaxes</a:t>
            </a:r>
            <a:endParaRPr lang="en-US" sz="2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22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+mj-lt"/>
                <a:ea typeface="ＭＳ Ｐゴシック" charset="-128"/>
                <a:cs typeface="Open Sans" charset="0"/>
              </a:rPr>
              <a:t>What can we do?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Use corpora to find the most strategic word forms and the constructions and collocations that motivate those word forms</a:t>
            </a:r>
          </a:p>
          <a:p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Build learning materials that focus on the typical word forms, avoiding unlikely word forms, for example the Russian </a:t>
            </a:r>
            <a:r>
              <a:rPr lang="en-US" altLang="en-US" sz="2600" dirty="0" err="1">
                <a:latin typeface="+mn-lt"/>
                <a:ea typeface="ＭＳ Ｐゴシック" charset="-128"/>
                <a:cs typeface="Open Sans Light" charset="0"/>
              </a:rPr>
              <a:t>Constructicon</a:t>
            </a:r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 and the Strategic Mastery of Russian </a:t>
            </a:r>
            <a:r>
              <a:rPr lang="en-US" altLang="en-US" sz="2600" dirty="0" err="1">
                <a:latin typeface="+mn-lt"/>
                <a:ea typeface="ＭＳ Ｐゴシック" charset="-128"/>
                <a:cs typeface="Open Sans Light" charset="0"/>
              </a:rPr>
              <a:t>SMARTool</a:t>
            </a:r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012873" y="281309"/>
            <a:ext cx="2774731" cy="8003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Thank you!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645444" y="89298"/>
            <a:ext cx="5910263" cy="726281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 forms too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179078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09F8A6-1C8D-5542-9FC9-61AED401C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0107"/>
              </p:ext>
            </p:extLst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</a:t>
                      </a:r>
                      <a:r>
                        <a:rPr kumimoji="0" lang="en-US" altLang="x-none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Dependency</a:t>
                      </a: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Treebank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>
                <a:latin typeface="+mj-lt"/>
                <a:ea typeface="ＭＳ Ｐゴシック" charset="-128"/>
                <a:cs typeface="Open Sans" charset="0"/>
              </a:rPr>
              <a:t>Zipf’s Law applies to word forms too</a:t>
            </a:r>
            <a:endParaRPr lang="en-US" altLang="en-US" sz="2800" dirty="0">
              <a:latin typeface="+mj-lt"/>
              <a:ea typeface="ＭＳ Ｐゴシック" charset="-128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51397" y="244078"/>
            <a:ext cx="5910263" cy="546497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More 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</a:t>
                      </a:r>
                      <a:r>
                        <a:rPr lang="nb-NO" sz="1200" b="1" i="0" baseline="0" dirty="0" err="1">
                          <a:effectLst/>
                        </a:rPr>
                        <a:t>а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трудност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чемпионом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фоне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протяж</a:t>
                      </a:r>
                      <a:r>
                        <a:rPr lang="nb-NO" sz="1200" b="1" i="0" baseline="0" dirty="0" err="1">
                          <a:effectLst/>
                        </a:rPr>
                        <a:t>ении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Npl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чемпионы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чемпионов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рамок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тей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рамк</a:t>
                      </a:r>
                      <a:r>
                        <a:rPr lang="nb-NO" sz="1200" dirty="0" err="1">
                          <a:effectLst/>
                        </a:rPr>
                        <a:t>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рамка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effectLst/>
                        </a:rPr>
                        <a:t>тями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рамках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5676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background</a:t>
            </a:r>
            <a:r>
              <a:rPr lang="nb-NO" altLang="en-US" sz="1350" i="1" dirty="0">
                <a:latin typeface="Calibri" charset="0"/>
              </a:rPr>
              <a:t>’	           ‘champion’	    ‘</a:t>
            </a:r>
            <a:r>
              <a:rPr lang="nb-NO" altLang="en-US" sz="1350" i="1" dirty="0" err="1">
                <a:latin typeface="Calibri" charset="0"/>
              </a:rPr>
              <a:t>extent</a:t>
            </a:r>
            <a:r>
              <a:rPr lang="nb-NO" altLang="en-US" sz="1350" i="1" dirty="0">
                <a:latin typeface="Calibri" charset="0"/>
              </a:rPr>
              <a:t>’	        ‘</a:t>
            </a:r>
            <a:r>
              <a:rPr lang="nb-NO" altLang="en-US" sz="1350" i="1" dirty="0" err="1">
                <a:latin typeface="Calibri" charset="0"/>
              </a:rPr>
              <a:t>frame</a:t>
            </a:r>
            <a:r>
              <a:rPr lang="nb-NO" altLang="en-US" sz="1350" i="1" dirty="0">
                <a:latin typeface="Calibri" charset="0"/>
              </a:rPr>
              <a:t>’		‘</a:t>
            </a:r>
            <a:r>
              <a:rPr lang="nb-NO" altLang="en-US" sz="1350" i="1" dirty="0" err="1">
                <a:latin typeface="Calibri" charset="0"/>
              </a:rPr>
              <a:t>difficulty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theme/theme1.xml><?xml version="1.0" encoding="utf-8"?>
<a:theme xmlns:a="http://schemas.openxmlformats.org/drawingml/2006/main" name="Mal_rod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l_bla_169" id="{4DD19B15-F40E-064D-9738-910DB9C1317A}" vid="{2AD85340-19BF-894F-9411-1AFC7D99A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Mal_blaa_169</Template>
  <TotalTime>1837</TotalTime>
  <Words>1501</Words>
  <Application>Microsoft Macintosh PowerPoint</Application>
  <PresentationFormat>On-screen Show (16:9)</PresentationFormat>
  <Paragraphs>335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ＭＳ Ｐゴシック</vt:lpstr>
      <vt:lpstr>Arial</vt:lpstr>
      <vt:lpstr>Calibri</vt:lpstr>
      <vt:lpstr>Mangal</vt:lpstr>
      <vt:lpstr>Open Sans</vt:lpstr>
      <vt:lpstr>Open Sans Light</vt:lpstr>
      <vt:lpstr>Times New Roman</vt:lpstr>
      <vt:lpstr>Mal_rod</vt:lpstr>
      <vt:lpstr>Teaching Inflection Without Paradigms</vt:lpstr>
      <vt:lpstr>Evidence for strategically focusing learning on key forms and constructions (instead of full paradigms)</vt:lpstr>
      <vt:lpstr>PowerPoint Presentation</vt:lpstr>
      <vt:lpstr>Zipf’s Law applies to word forms too</vt:lpstr>
      <vt:lpstr>PowerPoint Presentation</vt:lpstr>
      <vt:lpstr>High-frequency Russian Nouns</vt:lpstr>
      <vt:lpstr>More High-Frequency Russian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experiment:  nouns, verbs, adjectives</vt:lpstr>
      <vt:lpstr>Computational experiment:  nouns, verbs, adjectives</vt:lpstr>
      <vt:lpstr>Computational experiment:  nouns, verbs,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this means</vt:lpstr>
      <vt:lpstr>So how can we escape from  this overstuffed suitcase?</vt:lpstr>
      <vt:lpstr>PowerPoint Presentation</vt:lpstr>
      <vt:lpstr>What can we do?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Microsoft Office User</cp:lastModifiedBy>
  <cp:revision>55</cp:revision>
  <cp:lastPrinted>2018-01-30T14:15:34Z</cp:lastPrinted>
  <dcterms:created xsi:type="dcterms:W3CDTF">2017-10-19T18:34:55Z</dcterms:created>
  <dcterms:modified xsi:type="dcterms:W3CDTF">2018-02-08T19:30:41Z</dcterms:modified>
</cp:coreProperties>
</file>